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2202-338E-D9F1-E2FA-D8A749C76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 Analytics and investigating metric spike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DFBEF-AE55-D154-583A-63B1D619A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on advanced </a:t>
            </a:r>
            <a:r>
              <a:rPr lang="en-US" dirty="0" err="1"/>
              <a:t>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455B-A0A3-B555-DA17-79CCA78A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 study 2-investigating metric spike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weekly user engagement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9D556A-A5CB-C3D7-1819-981F2E398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761" t="30189" r="18894" b="27082"/>
          <a:stretch/>
        </p:blipFill>
        <p:spPr>
          <a:xfrm>
            <a:off x="5043948" y="798973"/>
            <a:ext cx="6980904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41858-D7A1-72D1-34D7-B099608B6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654535"/>
          </a:xfrm>
        </p:spPr>
        <p:txBody>
          <a:bodyPr>
            <a:normAutofit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year number and week number and total count of all events which are engagement.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week number to get total engagements of every week.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90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7516-5BAD-ACC2-518E-E474C7CF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growth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FEF4C-0CE3-6868-C857-851A9E1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79" t="20016" r="18895" b="27081"/>
          <a:stretch/>
        </p:blipFill>
        <p:spPr>
          <a:xfrm>
            <a:off x="5014452" y="798973"/>
            <a:ext cx="6862916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EB9-6EC2-58F7-50C6-D40A6EEFA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63487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year and week number on which account is created and calculated total count of all user ids.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week number to get new users registered every week.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01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3F4-975C-5475-C36E-7D441F4C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4"/>
            <a:ext cx="3273099" cy="852846"/>
          </a:xfrm>
        </p:spPr>
        <p:txBody>
          <a:bodyPr/>
          <a:lstStyle/>
          <a:p>
            <a:r>
              <a:rPr lang="en-US" dirty="0"/>
              <a:t>Weekly retention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C02A9-52A0-AA6D-C779-E8A3FCA6E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88" t="22632" r="18403" b="26500"/>
          <a:stretch/>
        </p:blipFill>
        <p:spPr>
          <a:xfrm>
            <a:off x="4935794" y="798973"/>
            <a:ext cx="7030063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BF52C-9041-3F17-A42A-09344FE01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1750141"/>
            <a:ext cx="3275013" cy="3703531"/>
          </a:xfrm>
        </p:spPr>
        <p:txBody>
          <a:bodyPr>
            <a:normAutofit/>
          </a:bodyPr>
          <a:lstStyle/>
          <a:p>
            <a:r>
              <a:rPr lang="en-US" sz="2000" u="sng" dirty="0"/>
              <a:t>EXPLAINATION-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variables made with id creation date and event occurrence date and calculated total count of user ids and joined both variables.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signup and activity week to get total user ids which are active each week.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478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087D-F46D-63CF-E27A-B406783B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engagement per device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2C934E-4E79-6768-D140-3465BC92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069" t="20306" r="18077" b="25919"/>
          <a:stretch/>
        </p:blipFill>
        <p:spPr>
          <a:xfrm>
            <a:off x="5201266" y="798973"/>
            <a:ext cx="6794090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8B0D6-A9AC-46F9-FE07-EE7BFD65F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507051"/>
          </a:xfrm>
        </p:spPr>
        <p:txBody>
          <a:bodyPr>
            <a:normAutofit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year and week number, devices and total count of all event type as engagement.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week number and device to get total engagement per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14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085A-99F8-3B8E-D9C6-8513EFD1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engagement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C18B17-79CC-BC65-96EB-74E1E0104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905" t="21760" r="17913" b="24756"/>
          <a:stretch/>
        </p:blipFill>
        <p:spPr>
          <a:xfrm>
            <a:off x="5004619" y="798974"/>
            <a:ext cx="6971071" cy="46546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5194E-2762-2D04-4F62-E9043B482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674199"/>
          </a:xfrm>
        </p:spPr>
        <p:txBody>
          <a:bodyPr>
            <a:normAutofit fontScale="92500"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year and week number of occurrence of any email event, action and total count of email engagements.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week number and action to get total count of every type of email event.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00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5EF8-5759-7AE2-8526-DFAED4A0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EFEB7-CF13-531C-0559-0D3AD831481A}"/>
              </a:ext>
            </a:extLst>
          </p:cNvPr>
          <p:cNvSpPr txBox="1"/>
          <p:nvPr/>
        </p:nvSpPr>
        <p:spPr>
          <a:xfrm>
            <a:off x="8888876" y="3864078"/>
            <a:ext cx="2165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</a:t>
            </a:r>
          </a:p>
          <a:p>
            <a:br>
              <a:rPr lang="en-US" dirty="0"/>
            </a:br>
            <a:r>
              <a:rPr lang="en-US" dirty="0"/>
              <a:t>ALANKAR SAXENA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156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8932-76B4-CD78-F554-2F166B07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C4618-9D55-4B26-CED4-6C53FEAED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Analytics is the process to understand and work on the end to end data of a company for different purposes such as evaluation, identifying problems and solutions etc.</a:t>
            </a:r>
          </a:p>
          <a:p>
            <a:r>
              <a:rPr lang="en-US" dirty="0"/>
              <a:t>Investigating metric spike is a part of analytics which helps in understanding and explaining changes in key aspects such as sales, engagement etc.</a:t>
            </a:r>
          </a:p>
          <a:p>
            <a:r>
              <a:rPr lang="en-US" dirty="0"/>
              <a:t>We have used MySQL to complete this project.</a:t>
            </a:r>
            <a:endParaRPr lang="en-IN" dirty="0"/>
          </a:p>
          <a:p>
            <a:r>
              <a:rPr lang="en-IN" dirty="0"/>
              <a:t>We have worked with provided data sets and sample data set to understand and learn different metrics.</a:t>
            </a:r>
          </a:p>
        </p:txBody>
      </p:sp>
    </p:spTree>
    <p:extLst>
      <p:ext uri="{BB962C8B-B14F-4D97-AF65-F5344CB8AC3E}">
        <p14:creationId xmlns:p14="http://schemas.microsoft.com/office/powerpoint/2010/main" val="331661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3A51-7013-40C3-07B9-75B77C4D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41F78-2559-06A9-B090-B665C8A3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4 data sets- job data( sample data), users, events and email events.</a:t>
            </a:r>
          </a:p>
          <a:p>
            <a:r>
              <a:rPr lang="en-US" dirty="0"/>
              <a:t>Firstly we created the database OA_AND_IMS.</a:t>
            </a:r>
          </a:p>
          <a:p>
            <a:r>
              <a:rPr lang="en-US" dirty="0"/>
              <a:t>Then we created first table i.e. </a:t>
            </a:r>
            <a:r>
              <a:rPr lang="en-US" dirty="0" err="1"/>
              <a:t>job_data</a:t>
            </a:r>
            <a:r>
              <a:rPr lang="en-US" dirty="0"/>
              <a:t>, inserted given data set into the table and then filled the table with another 100 random data points to understand and work with it.</a:t>
            </a:r>
          </a:p>
          <a:p>
            <a:r>
              <a:rPr lang="en-US" dirty="0"/>
              <a:t>Then we created other 3 tables i.e. users, events and </a:t>
            </a:r>
            <a:r>
              <a:rPr lang="en-US" dirty="0" err="1"/>
              <a:t>email_events</a:t>
            </a:r>
            <a:r>
              <a:rPr lang="en-US" dirty="0"/>
              <a:t> and inserted given data sets into the tables.</a:t>
            </a:r>
          </a:p>
          <a:p>
            <a:r>
              <a:rPr lang="en-US" dirty="0"/>
              <a:t>Then we wrote different queries on MySQL for different problems.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67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D6C6-0CFB-5531-1399-07AB9A3F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27" y="346689"/>
            <a:ext cx="3273099" cy="605355"/>
          </a:xfrm>
        </p:spPr>
        <p:txBody>
          <a:bodyPr/>
          <a:lstStyle/>
          <a:p>
            <a:r>
              <a:rPr lang="en-US" dirty="0"/>
              <a:t>Insertion of data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54BE18-251A-4C3A-DD2F-B7B70AC75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742" t="17981" r="16278" b="63125"/>
          <a:stretch/>
        </p:blipFill>
        <p:spPr>
          <a:xfrm>
            <a:off x="5053781" y="1404327"/>
            <a:ext cx="7138219" cy="240075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26C4F-70F1-818C-F686-AAD334D0F761}"/>
              </a:ext>
            </a:extLst>
          </p:cNvPr>
          <p:cNvSpPr txBox="1"/>
          <p:nvPr/>
        </p:nvSpPr>
        <p:spPr>
          <a:xfrm>
            <a:off x="1504335" y="3687097"/>
            <a:ext cx="34090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After creating the database and </a:t>
            </a:r>
          </a:p>
          <a:p>
            <a:r>
              <a:rPr lang="en-US" sz="1600" dirty="0"/>
              <a:t>     table, we load provided data set</a:t>
            </a:r>
          </a:p>
          <a:p>
            <a:r>
              <a:rPr lang="en-US" sz="1600" dirty="0"/>
              <a:t>     into the table using load data </a:t>
            </a:r>
            <a:r>
              <a:rPr lang="en-US" sz="1600" dirty="0" err="1"/>
              <a:t>infile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provided ‘ , ‘ to differentiate</a:t>
            </a:r>
          </a:p>
          <a:p>
            <a:r>
              <a:rPr lang="en-US" sz="1600" dirty="0"/>
              <a:t>     column names.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For new lines \n is used.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Ignore 1 rows is used to ignore the</a:t>
            </a:r>
          </a:p>
          <a:p>
            <a:r>
              <a:rPr lang="en-US" sz="1600" dirty="0"/>
              <a:t>     the first row which is header.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371A3-6B5E-C2A7-E0C3-E2ACC834F165}"/>
              </a:ext>
            </a:extLst>
          </p:cNvPr>
          <p:cNvSpPr txBox="1"/>
          <p:nvPr/>
        </p:nvSpPr>
        <p:spPr>
          <a:xfrm>
            <a:off x="1444671" y="1018997"/>
            <a:ext cx="22753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u="sng" dirty="0"/>
              <a:t>SYNTAX-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Load data </a:t>
            </a:r>
            <a:r>
              <a:rPr lang="en-US" sz="1600" dirty="0" err="1"/>
              <a:t>infile</a:t>
            </a:r>
            <a:r>
              <a:rPr lang="en-US" sz="1600" dirty="0"/>
              <a:t> ‘File Path’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Into table Table1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Fields terminated by ‘,’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Enclosed by ‘”’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Lines terminated by ‘\n’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Ignore 1 rows;</a:t>
            </a:r>
            <a:endParaRPr lang="en-IN" sz="1600" dirty="0"/>
          </a:p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7A29B-65B8-5A11-0E59-752694AC7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u="sng" dirty="0"/>
              <a:t>EXPLAINATION-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88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17C8-CAF8-F31F-D481-B883DF1E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1806575"/>
          </a:xfrm>
        </p:spPr>
        <p:txBody>
          <a:bodyPr/>
          <a:lstStyle/>
          <a:p>
            <a:r>
              <a:rPr lang="en-US" dirty="0"/>
              <a:t>Case study 1- job data analysis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create table with random data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522F7-66E7-4DC1-6DBE-C8DCB9CF1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15" t="17400" r="15624" b="29192"/>
          <a:stretch/>
        </p:blipFill>
        <p:spPr>
          <a:xfrm>
            <a:off x="4896465" y="798973"/>
            <a:ext cx="7148051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0EDA6-EACA-ADD9-2927-48B7FC3FC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Inserted random data in all columns.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Kept different data types and used Rand to fill with desired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Used Union two times to get 10*10 rows, total 100.</a:t>
            </a:r>
          </a:p>
        </p:txBody>
      </p:sp>
    </p:spTree>
    <p:extLst>
      <p:ext uri="{BB962C8B-B14F-4D97-AF65-F5344CB8AC3E}">
        <p14:creationId xmlns:p14="http://schemas.microsoft.com/office/powerpoint/2010/main" val="378150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2BB2-7DED-5C07-D7DC-8852C2A0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reviewed over time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2A6D2-4420-C447-4B7D-724FDB46F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review date and calculated total time spent / 3600 i.e. per hour.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and ordered it by review date.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AA23F0-6556-BE48-1924-827D5EED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88" t="17690" r="15952" b="30569"/>
          <a:stretch/>
        </p:blipFill>
        <p:spPr>
          <a:xfrm>
            <a:off x="5034116" y="798972"/>
            <a:ext cx="6931742" cy="4654699"/>
          </a:xfrm>
        </p:spPr>
      </p:pic>
    </p:spTree>
    <p:extLst>
      <p:ext uri="{BB962C8B-B14F-4D97-AF65-F5344CB8AC3E}">
        <p14:creationId xmlns:p14="http://schemas.microsoft.com/office/powerpoint/2010/main" val="34966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F25D-FF55-6A04-62E7-47338216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4"/>
            <a:ext cx="3273099" cy="852846"/>
          </a:xfrm>
        </p:spPr>
        <p:txBody>
          <a:bodyPr/>
          <a:lstStyle/>
          <a:p>
            <a:r>
              <a:rPr lang="en-US" dirty="0"/>
              <a:t>Throughput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8F6F8F-8787-F56B-C599-6BB69B4E4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78" t="21760" r="18404" b="26500"/>
          <a:stretch/>
        </p:blipFill>
        <p:spPr>
          <a:xfrm>
            <a:off x="5004619" y="798972"/>
            <a:ext cx="6941575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C8E08-211D-9402-C32F-4A18F4BE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1877961"/>
            <a:ext cx="3275013" cy="3575712"/>
          </a:xfrm>
        </p:spPr>
        <p:txBody>
          <a:bodyPr>
            <a:normAutofit fontScale="92500"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review date, calculated total time spent per day( total time spent/( 24*3600)) and weekly rolling average i.e. weekly average calculated every day continuously.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would prefer rolling average over daily metric as rolling average smooths out the result while daily metric might have high fluctuations.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80141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6C40-54CA-C7E3-91E4-533C0053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share analysis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238C0-BE00-5825-40A5-2A34B8971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79" t="21469" r="15461" b="35220"/>
          <a:stretch/>
        </p:blipFill>
        <p:spPr>
          <a:xfrm>
            <a:off x="4955458" y="798974"/>
            <a:ext cx="6941574" cy="46546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DC750-1AD4-3463-5E2C-87150A6E7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448057"/>
          </a:xfrm>
        </p:spPr>
        <p:txBody>
          <a:bodyPr>
            <a:normAutofit fontScale="70000" lnSpcReduction="20000"/>
          </a:bodyPr>
          <a:lstStyle/>
          <a:p>
            <a:r>
              <a:rPr lang="en-US" sz="2000" u="sng" dirty="0"/>
              <a:t>EXPLAINATION- </a:t>
            </a:r>
            <a:endParaRPr lang="en-US" sz="10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/>
              <a:t>Selected language name, total count of every language name being appeared and percentage share of all the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/>
              <a:t>Joined it with distinct review date to get unique last 30 days result.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/>
              <a:t>Grouped it by language name.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290844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A662-B3A3-851A-ED0E-F95C3C77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4"/>
            <a:ext cx="3273099" cy="823350"/>
          </a:xfrm>
        </p:spPr>
        <p:txBody>
          <a:bodyPr/>
          <a:lstStyle/>
          <a:p>
            <a:r>
              <a:rPr lang="en-US" dirty="0"/>
              <a:t>Duplicate rows detection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A26580-6CFE-A966-6AEF-FAADD8A7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16" t="20306" r="16277" b="44813"/>
          <a:stretch/>
        </p:blipFill>
        <p:spPr>
          <a:xfrm>
            <a:off x="4925961" y="798973"/>
            <a:ext cx="7030065" cy="46546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7CDB9-EAC1-1412-95A8-81FBCE946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1622324"/>
            <a:ext cx="3275013" cy="4436703"/>
          </a:xfrm>
        </p:spPr>
        <p:txBody>
          <a:bodyPr>
            <a:normAutofit/>
          </a:bodyPr>
          <a:lstStyle/>
          <a:p>
            <a:r>
              <a:rPr lang="en-US" sz="2000" u="sng" dirty="0"/>
              <a:t>EXPLAINATION-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Selected all columns and total counts of all column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Grouped it by all columns so it gives the result where all the data points are same in different rows.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Having &gt;1 to get results more than one such row.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result is </a:t>
            </a:r>
            <a:r>
              <a:rPr lang="en-US" dirty="0" err="1"/>
              <a:t>nill</a:t>
            </a:r>
            <a:r>
              <a:rPr lang="en-US" dirty="0"/>
              <a:t> which shows there is no duplicate rows.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9311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627</TotalTime>
  <Words>743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Operation Analytics and investigating metric spike</vt:lpstr>
      <vt:lpstr>Description</vt:lpstr>
      <vt:lpstr>Process</vt:lpstr>
      <vt:lpstr>Insertion of data</vt:lpstr>
      <vt:lpstr>Case study 1- job data analysis  create table with random data</vt:lpstr>
      <vt:lpstr>Jobs reviewed over time</vt:lpstr>
      <vt:lpstr>Throughput analysis</vt:lpstr>
      <vt:lpstr>Language share analysis</vt:lpstr>
      <vt:lpstr>Duplicate rows detection</vt:lpstr>
      <vt:lpstr>Cas study 2-investigating metric spike   weekly user engagement</vt:lpstr>
      <vt:lpstr>User growth analysis</vt:lpstr>
      <vt:lpstr>Weekly retention analysis</vt:lpstr>
      <vt:lpstr>Weekly engagement per device</vt:lpstr>
      <vt:lpstr>Email engagement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Alankar Saxena</dc:creator>
  <cp:lastModifiedBy>Alankar Saxena</cp:lastModifiedBy>
  <cp:revision>2</cp:revision>
  <dcterms:created xsi:type="dcterms:W3CDTF">2025-02-13T08:35:17Z</dcterms:created>
  <dcterms:modified xsi:type="dcterms:W3CDTF">2025-03-27T18:17:57Z</dcterms:modified>
</cp:coreProperties>
</file>